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F01A13-E6C2-4EC1-8DD6-34D28B41850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6436D2-AF23-4B87-87A5-48C5F731411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On your own</a:t>
          </a:r>
          <a:endParaRPr lang="en-US" dirty="0"/>
        </a:p>
      </dgm:t>
    </dgm:pt>
    <dgm:pt modelId="{0E8F2628-A210-4528-A32C-1E63FD09FCDF}" type="parTrans" cxnId="{D45D5D5F-1DF6-45AC-A67F-EB166C58E3E4}">
      <dgm:prSet/>
      <dgm:spPr/>
      <dgm:t>
        <a:bodyPr/>
        <a:lstStyle/>
        <a:p>
          <a:endParaRPr lang="en-US"/>
        </a:p>
      </dgm:t>
    </dgm:pt>
    <dgm:pt modelId="{29921CB4-364D-45BA-97D7-7952402C1D3F}" type="sibTrans" cxnId="{D45D5D5F-1DF6-45AC-A67F-EB166C58E3E4}">
      <dgm:prSet/>
      <dgm:spPr/>
      <dgm:t>
        <a:bodyPr/>
        <a:lstStyle/>
        <a:p>
          <a:endParaRPr lang="en-US"/>
        </a:p>
      </dgm:t>
    </dgm:pt>
    <dgm:pt modelId="{A30C37D2-8200-453D-8FFB-B78B5AFEBD5C}">
      <dgm:prSet phldrT="[Text]"/>
      <dgm:spPr>
        <a:ln>
          <a:solidFill>
            <a:schemeClr val="accent2">
              <a:lumMod val="75000"/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Take 2 minutes and jot down where you think proportional reasoning lies in the grade 11 and 12 curriculum</a:t>
          </a:r>
          <a:endParaRPr lang="en-US" dirty="0"/>
        </a:p>
      </dgm:t>
    </dgm:pt>
    <dgm:pt modelId="{7D042CFE-1D8D-4839-9B72-39E6B1ABDB83}" type="parTrans" cxnId="{0DDD6337-7DAF-4F56-B9B3-1576B235790C}">
      <dgm:prSet/>
      <dgm:spPr/>
      <dgm:t>
        <a:bodyPr/>
        <a:lstStyle/>
        <a:p>
          <a:endParaRPr lang="en-US"/>
        </a:p>
      </dgm:t>
    </dgm:pt>
    <dgm:pt modelId="{FF8B77AE-DE32-4383-A3F8-76D2EDA638DE}" type="sibTrans" cxnId="{0DDD6337-7DAF-4F56-B9B3-1576B235790C}">
      <dgm:prSet/>
      <dgm:spPr/>
      <dgm:t>
        <a:bodyPr/>
        <a:lstStyle/>
        <a:p>
          <a:endParaRPr lang="en-US"/>
        </a:p>
      </dgm:t>
    </dgm:pt>
    <dgm:pt modelId="{45B21CEB-D081-4FB8-BB3B-14142AC03EE3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With a partner</a:t>
          </a:r>
          <a:endParaRPr lang="en-US" dirty="0"/>
        </a:p>
      </dgm:t>
    </dgm:pt>
    <dgm:pt modelId="{F39F68EA-CF79-4C44-96F5-828166C616A7}" type="parTrans" cxnId="{0742E040-B714-4F78-AD00-E8F263683962}">
      <dgm:prSet/>
      <dgm:spPr/>
      <dgm:t>
        <a:bodyPr/>
        <a:lstStyle/>
        <a:p>
          <a:endParaRPr lang="en-US"/>
        </a:p>
      </dgm:t>
    </dgm:pt>
    <dgm:pt modelId="{2BFE7FE5-9C17-45EE-98D8-55B6F14F4314}" type="sibTrans" cxnId="{0742E040-B714-4F78-AD00-E8F263683962}">
      <dgm:prSet/>
      <dgm:spPr/>
      <dgm:t>
        <a:bodyPr/>
        <a:lstStyle/>
        <a:p>
          <a:endParaRPr lang="en-US"/>
        </a:p>
      </dgm:t>
    </dgm:pt>
    <dgm:pt modelId="{AA63DA41-4E10-49CB-8650-9C6556F79BA5}">
      <dgm:prSet phldrT="[Text]"/>
      <dgm:spPr>
        <a:ln>
          <a:solidFill>
            <a:schemeClr val="accent2">
              <a:lumMod val="75000"/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Share your ideas</a:t>
          </a:r>
          <a:endParaRPr lang="en-US" dirty="0"/>
        </a:p>
      </dgm:t>
    </dgm:pt>
    <dgm:pt modelId="{0A13FE75-C2A0-42A0-B2A8-DC3C91792F47}" type="parTrans" cxnId="{B4946BD3-2B00-4809-ADC1-1E342AB6C3CD}">
      <dgm:prSet/>
      <dgm:spPr/>
      <dgm:t>
        <a:bodyPr/>
        <a:lstStyle/>
        <a:p>
          <a:endParaRPr lang="en-US"/>
        </a:p>
      </dgm:t>
    </dgm:pt>
    <dgm:pt modelId="{54D6BDCC-5F1B-49D1-97CB-1DD630D3C028}" type="sibTrans" cxnId="{B4946BD3-2B00-4809-ADC1-1E342AB6C3CD}">
      <dgm:prSet/>
      <dgm:spPr/>
      <dgm:t>
        <a:bodyPr/>
        <a:lstStyle/>
        <a:p>
          <a:endParaRPr lang="en-US"/>
        </a:p>
      </dgm:t>
    </dgm:pt>
    <dgm:pt modelId="{DB876314-B08D-4CFA-A7AF-2D75CB32E886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Whole Group Graffiti</a:t>
          </a:r>
          <a:endParaRPr lang="en-US" dirty="0"/>
        </a:p>
      </dgm:t>
    </dgm:pt>
    <dgm:pt modelId="{31F34F20-1A97-47EB-A7A7-3D92D2A0BDFC}" type="parTrans" cxnId="{19F81417-92DB-4C6A-9549-29BCF025926E}">
      <dgm:prSet/>
      <dgm:spPr/>
      <dgm:t>
        <a:bodyPr/>
        <a:lstStyle/>
        <a:p>
          <a:endParaRPr lang="en-US"/>
        </a:p>
      </dgm:t>
    </dgm:pt>
    <dgm:pt modelId="{81E28CB8-E3F7-4E03-A14C-4CE5F6D6CEE1}" type="sibTrans" cxnId="{19F81417-92DB-4C6A-9549-29BCF025926E}">
      <dgm:prSet/>
      <dgm:spPr/>
      <dgm:t>
        <a:bodyPr/>
        <a:lstStyle/>
        <a:p>
          <a:endParaRPr lang="en-US"/>
        </a:p>
      </dgm:t>
    </dgm:pt>
    <dgm:pt modelId="{C65BF9B9-2B34-4E22-B1D9-C6BF14F26463}">
      <dgm:prSet phldrT="[Text]"/>
      <dgm:spPr>
        <a:ln>
          <a:solidFill>
            <a:schemeClr val="accent2">
              <a:lumMod val="75000"/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Walk around the room and record , on the chart paper, what ideas around proportional reasoning are in each course</a:t>
          </a:r>
          <a:endParaRPr lang="en-US" dirty="0"/>
        </a:p>
      </dgm:t>
    </dgm:pt>
    <dgm:pt modelId="{A7D0B5BB-39D3-4B79-BD96-C8E846B9077B}" type="parTrans" cxnId="{834FA287-E4DB-4BB1-A7A7-DCC58117BD75}">
      <dgm:prSet/>
      <dgm:spPr/>
      <dgm:t>
        <a:bodyPr/>
        <a:lstStyle/>
        <a:p>
          <a:endParaRPr lang="en-US"/>
        </a:p>
      </dgm:t>
    </dgm:pt>
    <dgm:pt modelId="{700DB990-1C01-44D1-85E9-4F4CD76DE48D}" type="sibTrans" cxnId="{834FA287-E4DB-4BB1-A7A7-DCC58117BD75}">
      <dgm:prSet/>
      <dgm:spPr/>
      <dgm:t>
        <a:bodyPr/>
        <a:lstStyle/>
        <a:p>
          <a:endParaRPr lang="en-US"/>
        </a:p>
      </dgm:t>
    </dgm:pt>
    <dgm:pt modelId="{24633D0A-E1FB-4C76-8574-DE962A101733}" type="pres">
      <dgm:prSet presAssocID="{01F01A13-E6C2-4EC1-8DD6-34D28B41850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A5E4F7-29FC-4DA3-A524-4B64CC4C0D25}" type="pres">
      <dgm:prSet presAssocID="{6D6436D2-AF23-4B87-87A5-48C5F731411A}" presName="linNode" presStyleCnt="0"/>
      <dgm:spPr/>
    </dgm:pt>
    <dgm:pt modelId="{06AC5BBB-A4BD-4BDB-9C99-0666CA507876}" type="pres">
      <dgm:prSet presAssocID="{6D6436D2-AF23-4B87-87A5-48C5F731411A}" presName="parentText" presStyleLbl="node1" presStyleIdx="0" presStyleCnt="3">
        <dgm:presLayoutVars>
          <dgm:chMax val="1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66F9506A-2D30-4375-9668-5252189FEC2B}" type="pres">
      <dgm:prSet presAssocID="{6D6436D2-AF23-4B87-87A5-48C5F731411A}" presName="descendantText" presStyleLbl="alignAccFollowNode1" presStyleIdx="0" presStyleCnt="3" custScaleX="2009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9A294-5B9D-4B60-B41B-EE57B39778C0}" type="pres">
      <dgm:prSet presAssocID="{29921CB4-364D-45BA-97D7-7952402C1D3F}" presName="sp" presStyleCnt="0"/>
      <dgm:spPr/>
    </dgm:pt>
    <dgm:pt modelId="{9C5059F0-95F5-493F-9951-CBBD66E4F094}" type="pres">
      <dgm:prSet presAssocID="{45B21CEB-D081-4FB8-BB3B-14142AC03EE3}" presName="linNode" presStyleCnt="0"/>
      <dgm:spPr/>
    </dgm:pt>
    <dgm:pt modelId="{67A37590-320F-47E8-82CD-53256B5EB3E7}" type="pres">
      <dgm:prSet presAssocID="{45B21CEB-D081-4FB8-BB3B-14142AC03EE3}" presName="parentText" presStyleLbl="node1" presStyleIdx="1" presStyleCnt="3">
        <dgm:presLayoutVars>
          <dgm:chMax val="1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5BD343DE-A1B4-4E53-932A-943D88CD1E01}" type="pres">
      <dgm:prSet presAssocID="{45B21CEB-D081-4FB8-BB3B-14142AC03EE3}" presName="descendantText" presStyleLbl="alignAccFollowNode1" presStyleIdx="1" presStyleCnt="3" custScaleX="2009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BA044-5B0A-468E-BAFD-93B870957BF6}" type="pres">
      <dgm:prSet presAssocID="{2BFE7FE5-9C17-45EE-98D8-55B6F14F4314}" presName="sp" presStyleCnt="0"/>
      <dgm:spPr/>
    </dgm:pt>
    <dgm:pt modelId="{ACB62E21-3D53-4CCB-BB42-68D6821B70F2}" type="pres">
      <dgm:prSet presAssocID="{DB876314-B08D-4CFA-A7AF-2D75CB32E886}" presName="linNode" presStyleCnt="0"/>
      <dgm:spPr/>
    </dgm:pt>
    <dgm:pt modelId="{2F11A5E0-6A6B-4872-A442-877429A7121D}" type="pres">
      <dgm:prSet presAssocID="{DB876314-B08D-4CFA-A7AF-2D75CB32E886}" presName="parentText" presStyleLbl="node1" presStyleIdx="2" presStyleCnt="3">
        <dgm:presLayoutVars>
          <dgm:chMax val="1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5166585E-2342-423E-9B34-4FBD2BBCD04B}" type="pres">
      <dgm:prSet presAssocID="{DB876314-B08D-4CFA-A7AF-2D75CB32E886}" presName="descendantText" presStyleLbl="alignAccFollowNode1" presStyleIdx="2" presStyleCnt="3" custScaleX="2000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F81417-92DB-4C6A-9549-29BCF025926E}" srcId="{01F01A13-E6C2-4EC1-8DD6-34D28B41850D}" destId="{DB876314-B08D-4CFA-A7AF-2D75CB32E886}" srcOrd="2" destOrd="0" parTransId="{31F34F20-1A97-47EB-A7A7-3D92D2A0BDFC}" sibTransId="{81E28CB8-E3F7-4E03-A14C-4CE5F6D6CEE1}"/>
    <dgm:cxn modelId="{0742E040-B714-4F78-AD00-E8F263683962}" srcId="{01F01A13-E6C2-4EC1-8DD6-34D28B41850D}" destId="{45B21CEB-D081-4FB8-BB3B-14142AC03EE3}" srcOrd="1" destOrd="0" parTransId="{F39F68EA-CF79-4C44-96F5-828166C616A7}" sibTransId="{2BFE7FE5-9C17-45EE-98D8-55B6F14F4314}"/>
    <dgm:cxn modelId="{629A67ED-EB12-43A2-BD07-823C196AB6F1}" type="presOf" srcId="{DB876314-B08D-4CFA-A7AF-2D75CB32E886}" destId="{2F11A5E0-6A6B-4872-A442-877429A7121D}" srcOrd="0" destOrd="0" presId="urn:microsoft.com/office/officeart/2005/8/layout/vList5"/>
    <dgm:cxn modelId="{0DDD6337-7DAF-4F56-B9B3-1576B235790C}" srcId="{6D6436D2-AF23-4B87-87A5-48C5F731411A}" destId="{A30C37D2-8200-453D-8FFB-B78B5AFEBD5C}" srcOrd="0" destOrd="0" parTransId="{7D042CFE-1D8D-4839-9B72-39E6B1ABDB83}" sibTransId="{FF8B77AE-DE32-4383-A3F8-76D2EDA638DE}"/>
    <dgm:cxn modelId="{B4946BD3-2B00-4809-ADC1-1E342AB6C3CD}" srcId="{45B21CEB-D081-4FB8-BB3B-14142AC03EE3}" destId="{AA63DA41-4E10-49CB-8650-9C6556F79BA5}" srcOrd="0" destOrd="0" parTransId="{0A13FE75-C2A0-42A0-B2A8-DC3C91792F47}" sibTransId="{54D6BDCC-5F1B-49D1-97CB-1DD630D3C028}"/>
    <dgm:cxn modelId="{B0256184-9636-495B-9B3A-CDC173D22A54}" type="presOf" srcId="{A30C37D2-8200-453D-8FFB-B78B5AFEBD5C}" destId="{66F9506A-2D30-4375-9668-5252189FEC2B}" srcOrd="0" destOrd="0" presId="urn:microsoft.com/office/officeart/2005/8/layout/vList5"/>
    <dgm:cxn modelId="{D45D5D5F-1DF6-45AC-A67F-EB166C58E3E4}" srcId="{01F01A13-E6C2-4EC1-8DD6-34D28B41850D}" destId="{6D6436D2-AF23-4B87-87A5-48C5F731411A}" srcOrd="0" destOrd="0" parTransId="{0E8F2628-A210-4528-A32C-1E63FD09FCDF}" sibTransId="{29921CB4-364D-45BA-97D7-7952402C1D3F}"/>
    <dgm:cxn modelId="{7BD8E626-79E3-4767-8C7D-EEDA9CC1C752}" type="presOf" srcId="{01F01A13-E6C2-4EC1-8DD6-34D28B41850D}" destId="{24633D0A-E1FB-4C76-8574-DE962A101733}" srcOrd="0" destOrd="0" presId="urn:microsoft.com/office/officeart/2005/8/layout/vList5"/>
    <dgm:cxn modelId="{B04EEBCA-90D3-4579-8D0D-D70F68A00FCE}" type="presOf" srcId="{C65BF9B9-2B34-4E22-B1D9-C6BF14F26463}" destId="{5166585E-2342-423E-9B34-4FBD2BBCD04B}" srcOrd="0" destOrd="0" presId="urn:microsoft.com/office/officeart/2005/8/layout/vList5"/>
    <dgm:cxn modelId="{A08ADDCE-66A5-4654-A3C1-6654C08B66F7}" type="presOf" srcId="{45B21CEB-D081-4FB8-BB3B-14142AC03EE3}" destId="{67A37590-320F-47E8-82CD-53256B5EB3E7}" srcOrd="0" destOrd="0" presId="urn:microsoft.com/office/officeart/2005/8/layout/vList5"/>
    <dgm:cxn modelId="{834FA287-E4DB-4BB1-A7A7-DCC58117BD75}" srcId="{DB876314-B08D-4CFA-A7AF-2D75CB32E886}" destId="{C65BF9B9-2B34-4E22-B1D9-C6BF14F26463}" srcOrd="0" destOrd="0" parTransId="{A7D0B5BB-39D3-4B79-BD96-C8E846B9077B}" sibTransId="{700DB990-1C01-44D1-85E9-4F4CD76DE48D}"/>
    <dgm:cxn modelId="{180D38A4-A7D7-4641-982D-9DF8139369BD}" type="presOf" srcId="{AA63DA41-4E10-49CB-8650-9C6556F79BA5}" destId="{5BD343DE-A1B4-4E53-932A-943D88CD1E01}" srcOrd="0" destOrd="0" presId="urn:microsoft.com/office/officeart/2005/8/layout/vList5"/>
    <dgm:cxn modelId="{91815F54-EA8E-49D9-8E58-2A3F5B45B442}" type="presOf" srcId="{6D6436D2-AF23-4B87-87A5-48C5F731411A}" destId="{06AC5BBB-A4BD-4BDB-9C99-0666CA507876}" srcOrd="0" destOrd="0" presId="urn:microsoft.com/office/officeart/2005/8/layout/vList5"/>
    <dgm:cxn modelId="{1B25F6AA-02B5-45B1-AE66-12D6C8936E02}" type="presParOf" srcId="{24633D0A-E1FB-4C76-8574-DE962A101733}" destId="{A8A5E4F7-29FC-4DA3-A524-4B64CC4C0D25}" srcOrd="0" destOrd="0" presId="urn:microsoft.com/office/officeart/2005/8/layout/vList5"/>
    <dgm:cxn modelId="{07237EBC-5562-405D-A93E-C12DE01ABE19}" type="presParOf" srcId="{A8A5E4F7-29FC-4DA3-A524-4B64CC4C0D25}" destId="{06AC5BBB-A4BD-4BDB-9C99-0666CA507876}" srcOrd="0" destOrd="0" presId="urn:microsoft.com/office/officeart/2005/8/layout/vList5"/>
    <dgm:cxn modelId="{D7E70F35-4AF1-46BD-BF40-5C89EB845B09}" type="presParOf" srcId="{A8A5E4F7-29FC-4DA3-A524-4B64CC4C0D25}" destId="{66F9506A-2D30-4375-9668-5252189FEC2B}" srcOrd="1" destOrd="0" presId="urn:microsoft.com/office/officeart/2005/8/layout/vList5"/>
    <dgm:cxn modelId="{F7C5970C-BC5A-478B-9E07-BEB2E65FA765}" type="presParOf" srcId="{24633D0A-E1FB-4C76-8574-DE962A101733}" destId="{5249A294-5B9D-4B60-B41B-EE57B39778C0}" srcOrd="1" destOrd="0" presId="urn:microsoft.com/office/officeart/2005/8/layout/vList5"/>
    <dgm:cxn modelId="{A48F874D-DC14-4754-9922-C9E700932ABE}" type="presParOf" srcId="{24633D0A-E1FB-4C76-8574-DE962A101733}" destId="{9C5059F0-95F5-493F-9951-CBBD66E4F094}" srcOrd="2" destOrd="0" presId="urn:microsoft.com/office/officeart/2005/8/layout/vList5"/>
    <dgm:cxn modelId="{60EF9D8D-F758-42A5-98DF-C3DF99EBF603}" type="presParOf" srcId="{9C5059F0-95F5-493F-9951-CBBD66E4F094}" destId="{67A37590-320F-47E8-82CD-53256B5EB3E7}" srcOrd="0" destOrd="0" presId="urn:microsoft.com/office/officeart/2005/8/layout/vList5"/>
    <dgm:cxn modelId="{858E3CB1-CE7C-4C90-BCDD-6D615A0B7EDE}" type="presParOf" srcId="{9C5059F0-95F5-493F-9951-CBBD66E4F094}" destId="{5BD343DE-A1B4-4E53-932A-943D88CD1E01}" srcOrd="1" destOrd="0" presId="urn:microsoft.com/office/officeart/2005/8/layout/vList5"/>
    <dgm:cxn modelId="{B9CE6A3E-9E43-4C3C-BF01-260FB931FD2D}" type="presParOf" srcId="{24633D0A-E1FB-4C76-8574-DE962A101733}" destId="{6BBBA044-5B0A-468E-BAFD-93B870957BF6}" srcOrd="3" destOrd="0" presId="urn:microsoft.com/office/officeart/2005/8/layout/vList5"/>
    <dgm:cxn modelId="{6D4FFD35-B4D0-45F0-8C33-B2B135019153}" type="presParOf" srcId="{24633D0A-E1FB-4C76-8574-DE962A101733}" destId="{ACB62E21-3D53-4CCB-BB42-68D6821B70F2}" srcOrd="4" destOrd="0" presId="urn:microsoft.com/office/officeart/2005/8/layout/vList5"/>
    <dgm:cxn modelId="{144C88FE-ED8F-452C-9B88-D70709C6DBFD}" type="presParOf" srcId="{ACB62E21-3D53-4CCB-BB42-68D6821B70F2}" destId="{2F11A5E0-6A6B-4872-A442-877429A7121D}" srcOrd="0" destOrd="0" presId="urn:microsoft.com/office/officeart/2005/8/layout/vList5"/>
    <dgm:cxn modelId="{0E32550A-ED60-40BE-ADBA-6819A072D301}" type="presParOf" srcId="{ACB62E21-3D53-4CCB-BB42-68D6821B70F2}" destId="{5166585E-2342-423E-9B34-4FBD2BBCD04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F9506A-2D30-4375-9668-5252189FEC2B}">
      <dsp:nvSpPr>
        <dsp:cNvPr id="0" name=""/>
        <dsp:cNvSpPr/>
      </dsp:nvSpPr>
      <dsp:spPr>
        <a:xfrm rot="5400000">
          <a:off x="4768848" y="-2735598"/>
          <a:ext cx="1047750" cy="67848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Take 2 minutes and jot down where you think proportional reasoning lies in the grade 11 and 12 curriculum</a:t>
          </a:r>
          <a:endParaRPr lang="en-US" sz="2100" kern="1200" dirty="0"/>
        </a:p>
      </dsp:txBody>
      <dsp:txXfrm rot="5400000">
        <a:off x="4768848" y="-2735598"/>
        <a:ext cx="1047750" cy="6784852"/>
      </dsp:txXfrm>
    </dsp:sp>
    <dsp:sp modelId="{06AC5BBB-A4BD-4BDB-9C99-0666CA507876}">
      <dsp:nvSpPr>
        <dsp:cNvPr id="0" name=""/>
        <dsp:cNvSpPr/>
      </dsp:nvSpPr>
      <dsp:spPr>
        <a:xfrm>
          <a:off x="738" y="1984"/>
          <a:ext cx="1899558" cy="1309687"/>
        </a:xfrm>
        <a:prstGeom prst="rightArrow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On your own</a:t>
          </a:r>
          <a:endParaRPr lang="en-US" sz="1900" kern="1200" dirty="0"/>
        </a:p>
      </dsp:txBody>
      <dsp:txXfrm>
        <a:off x="738" y="1984"/>
        <a:ext cx="1899558" cy="1309687"/>
      </dsp:txXfrm>
    </dsp:sp>
    <dsp:sp modelId="{5BD343DE-A1B4-4E53-932A-943D88CD1E01}">
      <dsp:nvSpPr>
        <dsp:cNvPr id="0" name=""/>
        <dsp:cNvSpPr/>
      </dsp:nvSpPr>
      <dsp:spPr>
        <a:xfrm rot="5400000">
          <a:off x="4769304" y="-1360882"/>
          <a:ext cx="1047750" cy="67857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Share your ideas</a:t>
          </a:r>
          <a:endParaRPr lang="en-US" sz="2100" kern="1200" dirty="0"/>
        </a:p>
      </dsp:txBody>
      <dsp:txXfrm rot="5400000">
        <a:off x="4769304" y="-1360882"/>
        <a:ext cx="1047750" cy="6785764"/>
      </dsp:txXfrm>
    </dsp:sp>
    <dsp:sp modelId="{67A37590-320F-47E8-82CD-53256B5EB3E7}">
      <dsp:nvSpPr>
        <dsp:cNvPr id="0" name=""/>
        <dsp:cNvSpPr/>
      </dsp:nvSpPr>
      <dsp:spPr>
        <a:xfrm>
          <a:off x="738" y="1377156"/>
          <a:ext cx="1899558" cy="1309687"/>
        </a:xfrm>
        <a:prstGeom prst="rightArrow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With a partner</a:t>
          </a:r>
          <a:endParaRPr lang="en-US" sz="1900" kern="1200" dirty="0"/>
        </a:p>
      </dsp:txBody>
      <dsp:txXfrm>
        <a:off x="738" y="1377156"/>
        <a:ext cx="1899558" cy="1309687"/>
      </dsp:txXfrm>
    </dsp:sp>
    <dsp:sp modelId="{5166585E-2342-423E-9B34-4FBD2BBCD04B}">
      <dsp:nvSpPr>
        <dsp:cNvPr id="0" name=""/>
        <dsp:cNvSpPr/>
      </dsp:nvSpPr>
      <dsp:spPr>
        <a:xfrm rot="5400000">
          <a:off x="4771838" y="17863"/>
          <a:ext cx="1047750" cy="677861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Walk around the room and record , on the chart paper, what ideas around proportional reasoning are in each course</a:t>
          </a:r>
          <a:endParaRPr lang="en-US" sz="2100" kern="1200" dirty="0"/>
        </a:p>
      </dsp:txBody>
      <dsp:txXfrm rot="5400000">
        <a:off x="4771838" y="17863"/>
        <a:ext cx="1047750" cy="6778617"/>
      </dsp:txXfrm>
    </dsp:sp>
    <dsp:sp modelId="{2F11A5E0-6A6B-4872-A442-877429A7121D}">
      <dsp:nvSpPr>
        <dsp:cNvPr id="0" name=""/>
        <dsp:cNvSpPr/>
      </dsp:nvSpPr>
      <dsp:spPr>
        <a:xfrm>
          <a:off x="738" y="2752328"/>
          <a:ext cx="1905666" cy="1309687"/>
        </a:xfrm>
        <a:prstGeom prst="rightArrow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Whole Group Graffiti</a:t>
          </a:r>
          <a:endParaRPr lang="en-US" sz="1900" kern="1200" dirty="0"/>
        </a:p>
      </dsp:txBody>
      <dsp:txXfrm>
        <a:off x="738" y="2752328"/>
        <a:ext cx="1905666" cy="1309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43200" y="1676400"/>
            <a:ext cx="5715000" cy="22098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267200"/>
            <a:ext cx="57150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alpha val="68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fld id="{580F336C-C03B-4092-B28C-7F4525646EF0}" type="datetimeFigureOut">
              <a:rPr lang="en-US" smtClean="0"/>
              <a:pPr/>
              <a:t>8/8/2010</a:t>
            </a:fld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fld id="{B5FDBCC6-4903-40EF-B65D-F977B0BF5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360363" y="369888"/>
            <a:ext cx="6840537" cy="1428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3199B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cs typeface="+mn-cs"/>
            </a:endParaRPr>
          </a:p>
        </p:txBody>
      </p:sp>
      <p:pic>
        <p:nvPicPr>
          <p:cNvPr id="4104" name="Picture 1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43775" y="-26988"/>
            <a:ext cx="1441450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0000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599"/>
            <a:ext cx="7772400" cy="1524001"/>
          </a:xfrm>
        </p:spPr>
        <p:txBody>
          <a:bodyPr/>
          <a:lstStyle/>
          <a:p>
            <a:r>
              <a:rPr lang="en-US" sz="4400" dirty="0"/>
              <a:t>11&amp;12: Proportional Reasoning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Building </a:t>
            </a:r>
            <a:r>
              <a:rPr lang="en-US" sz="3200" dirty="0"/>
              <a:t>to More Complex Relationships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81289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Shirley </a:t>
            </a:r>
            <a:r>
              <a:rPr lang="en-US" sz="2400" dirty="0" err="1" smtClean="0"/>
              <a:t>Dalrymple</a:t>
            </a:r>
            <a:endParaRPr lang="en-US" sz="2400" dirty="0" smtClean="0"/>
          </a:p>
          <a:p>
            <a:r>
              <a:rPr lang="en-US" sz="2400" dirty="0" smtClean="0"/>
              <a:t>Liisa Suurtamm</a:t>
            </a:r>
          </a:p>
          <a:p>
            <a:r>
              <a:rPr lang="en-US" sz="2400" dirty="0" smtClean="0"/>
              <a:t>Karen </a:t>
            </a:r>
            <a:r>
              <a:rPr lang="en-US" sz="2400" dirty="0" err="1" smtClean="0"/>
              <a:t>Timson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Gallery Walk</a:t>
            </a:r>
            <a:endParaRPr lang="en-US" dirty="0"/>
          </a:p>
        </p:txBody>
      </p:sp>
      <p:pic>
        <p:nvPicPr>
          <p:cNvPr id="32774" name="Picture 6" descr="View Details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2514600"/>
            <a:ext cx="3048000" cy="304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" y="2057400"/>
            <a:ext cx="4648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Take a few minutes to walk around and look at the expectations under each Big Idea and consider whether you agree or disagree with their placement.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838200"/>
          </a:xfrm>
        </p:spPr>
        <p:txBody>
          <a:bodyPr/>
          <a:lstStyle/>
          <a:p>
            <a:r>
              <a:rPr lang="en-US" dirty="0" smtClean="0"/>
              <a:t>Thoughts…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21163"/>
          </a:xfrm>
        </p:spPr>
        <p:txBody>
          <a:bodyPr/>
          <a:lstStyle/>
          <a:p>
            <a:pPr marL="504825" indent="-504825">
              <a:spcAft>
                <a:spcPts val="1800"/>
              </a:spcAft>
              <a:buClr>
                <a:schemeClr val="tx1"/>
              </a:buClr>
              <a:tabLst>
                <a:tab pos="287338" algn="l"/>
              </a:tabLst>
            </a:pPr>
            <a:r>
              <a:rPr lang="en-US" dirty="0" smtClean="0"/>
              <a:t>Were some Big Ideas easier to match to than others?  Which ones?</a:t>
            </a:r>
          </a:p>
          <a:p>
            <a:pPr marL="504825" indent="-504825">
              <a:spcAft>
                <a:spcPts val="1800"/>
              </a:spcAft>
              <a:buClr>
                <a:schemeClr val="tx1"/>
              </a:buClr>
              <a:tabLst>
                <a:tab pos="287338" algn="l"/>
              </a:tabLst>
            </a:pPr>
            <a:r>
              <a:rPr lang="en-US" dirty="0" smtClean="0"/>
              <a:t>Do some courses seem to have more proportional reasoning than others?  Which ones?</a:t>
            </a:r>
          </a:p>
          <a:p>
            <a:pPr marL="504825" indent="-504825">
              <a:spcAft>
                <a:spcPts val="1800"/>
              </a:spcAft>
              <a:buClr>
                <a:schemeClr val="tx1"/>
              </a:buClr>
              <a:tabLst>
                <a:tab pos="287338" algn="l"/>
              </a:tabLst>
            </a:pPr>
            <a:r>
              <a:rPr lang="en-US" dirty="0" smtClean="0"/>
              <a:t>Was there anything that stood out for you during this activity?</a:t>
            </a:r>
            <a:endParaRPr lang="en-US" dirty="0"/>
          </a:p>
        </p:txBody>
      </p:sp>
      <p:pic>
        <p:nvPicPr>
          <p:cNvPr id="34818" name="Picture 2" descr="C:\Documents and Settings\suurtal\Local Settings\Temporary Internet Files\Content.IE5\OAZ122F2\MC90044511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5295095"/>
            <a:ext cx="533400" cy="1279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248400" cy="1143000"/>
          </a:xfrm>
        </p:spPr>
        <p:txBody>
          <a:bodyPr/>
          <a:lstStyle/>
          <a:p>
            <a:r>
              <a:rPr lang="en-US" dirty="0" smtClean="0"/>
              <a:t>Inside/Outside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3763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Respond to one of the following with each partner:</a:t>
            </a:r>
          </a:p>
          <a:p>
            <a:pPr>
              <a:buNone/>
            </a:pPr>
            <a:endParaRPr lang="en-US" dirty="0" smtClean="0"/>
          </a:p>
          <a:p>
            <a:pPr marL="341313" indent="-273050">
              <a:buClr>
                <a:schemeClr val="tx1"/>
              </a:buClr>
            </a:pPr>
            <a:r>
              <a:rPr lang="en-US" dirty="0" smtClean="0"/>
              <a:t>“I think the value of focusing on the same Big Ideas in proportional reasoning from K – 12 might be that….”</a:t>
            </a:r>
          </a:p>
          <a:p>
            <a:pPr marL="341313" indent="-273050">
              <a:buClr>
                <a:schemeClr val="tx1"/>
              </a:buClr>
            </a:pPr>
            <a:endParaRPr lang="en-US" dirty="0" smtClean="0"/>
          </a:p>
          <a:p>
            <a:pPr marL="341313" indent="-273050">
              <a:buClr>
                <a:schemeClr val="tx1"/>
              </a:buClr>
            </a:pPr>
            <a:r>
              <a:rPr lang="en-US" dirty="0" smtClean="0"/>
              <a:t>Did you have any “aha” moments today, or were there ideas that challenged your thinking?  If so, what?</a:t>
            </a:r>
            <a:endParaRPr lang="en-US" dirty="0"/>
          </a:p>
        </p:txBody>
      </p:sp>
      <p:pic>
        <p:nvPicPr>
          <p:cNvPr id="35843" name="Picture 3" descr="C:\Documents and Settings\suurtal\Local Settings\Temporary Internet Files\Content.IE5\NIYPG7VX\MC90044199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9530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Letters from </a:t>
            </a:r>
            <a:r>
              <a:rPr lang="en-US" dirty="0" err="1" smtClean="0"/>
              <a:t>Camppp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Shirley will find something for here….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2209800"/>
          </a:xfrm>
          <a:solidFill>
            <a:srgbClr val="00B0F0"/>
          </a:solidFill>
        </p:spPr>
        <p:txBody>
          <a:bodyPr/>
          <a:lstStyle/>
          <a:p>
            <a:r>
              <a:rPr lang="en-US" dirty="0" smtClean="0"/>
              <a:t>Should we do an around the room – hi my name is…. Before we do the beach ball?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Beach Ball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5791200" cy="4297363"/>
          </a:xfrm>
        </p:spPr>
        <p:txBody>
          <a:bodyPr>
            <a:normAutofit/>
          </a:bodyPr>
          <a:lstStyle/>
          <a:p>
            <a:pPr lvl="1">
              <a:spcAft>
                <a:spcPts val="1800"/>
              </a:spcAft>
            </a:pPr>
            <a:r>
              <a:rPr lang="en-US" sz="3200" dirty="0" smtClean="0"/>
              <a:t>In small groups, pass the beach ball to each other.</a:t>
            </a:r>
          </a:p>
          <a:p>
            <a:pPr lvl="1">
              <a:spcAft>
                <a:spcPts val="1800"/>
              </a:spcAft>
            </a:pPr>
            <a:r>
              <a:rPr lang="en-US" sz="3200" dirty="0" smtClean="0"/>
              <a:t>When you catch the beach ball, answer the question that is closest to your left thumb.</a:t>
            </a:r>
            <a:endParaRPr lang="en-US" sz="3200" dirty="0"/>
          </a:p>
        </p:txBody>
      </p:sp>
      <p:pic>
        <p:nvPicPr>
          <p:cNvPr id="4" name="Picture 2" descr="balls,beach balls,leisure,recreatio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4343400"/>
            <a:ext cx="2105026" cy="2105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Goals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905000"/>
            <a:ext cx="777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>
              <a:spcAft>
                <a:spcPts val="2400"/>
              </a:spcAft>
              <a:buFont typeface="Arial" pitchFamily="34" charset="0"/>
              <a:buChar char="•"/>
            </a:pPr>
            <a:r>
              <a:rPr lang="en-CA" sz="2800" dirty="0" smtClean="0"/>
              <a:t>Explore the Big Ideas of Proportional Reasoning</a:t>
            </a:r>
            <a:endParaRPr lang="en-US" sz="2800" dirty="0" smtClean="0"/>
          </a:p>
          <a:p>
            <a:pPr marL="231775" indent="-231775">
              <a:spcAft>
                <a:spcPts val="2400"/>
              </a:spcAft>
              <a:buFont typeface="Arial" pitchFamily="34" charset="0"/>
              <a:buChar char="•"/>
            </a:pPr>
            <a:r>
              <a:rPr lang="en-CA" sz="2800" dirty="0" smtClean="0"/>
              <a:t>Make connections between course expectations to the Big Ideas of Proportional Reasoning</a:t>
            </a:r>
            <a:endParaRPr lang="en-US" sz="2800" dirty="0" smtClean="0"/>
          </a:p>
          <a:p>
            <a:pPr marL="231775" indent="-231775">
              <a:spcAft>
                <a:spcPts val="2400"/>
              </a:spcAft>
              <a:buFont typeface="Arial" pitchFamily="34" charset="0"/>
              <a:buChar char="•"/>
            </a:pPr>
            <a:r>
              <a:rPr lang="en-CA" sz="2800" dirty="0" smtClean="0"/>
              <a:t>Practice matching problems involving proportional reasoning to the Big Ideas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Norms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800100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lvl="0" indent="-1778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All ideas will be listened to carefully and responded to respectfully</a:t>
            </a:r>
          </a:p>
          <a:p>
            <a:pPr marL="177800" lvl="0" indent="-1778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Everyone will have a voice</a:t>
            </a:r>
          </a:p>
          <a:p>
            <a:pPr marL="177800" lvl="0" indent="-1778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All questions and comments will be presented with the intent to move the collective forward</a:t>
            </a:r>
          </a:p>
          <a:p>
            <a:pPr marL="177800" lvl="0" indent="-1778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Clarifying questions are welcome</a:t>
            </a:r>
          </a:p>
          <a:p>
            <a:pPr marL="177800" lvl="0" indent="-1778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Everyone will engage fully in the moment</a:t>
            </a:r>
          </a:p>
          <a:p>
            <a:pPr marL="177800" indent="-177800">
              <a:spcAft>
                <a:spcPts val="1200"/>
              </a:spcAft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is proportional reasoning?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28600" y="1600200"/>
          <a:ext cx="8686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AC5BBB-A4BD-4BDB-9C99-0666CA5078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F9506A-2D30-4375-9668-5252189FEC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A37590-320F-47E8-82CD-53256B5EB3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D343DE-A1B4-4E53-932A-943D88CD1E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11A5E0-6A6B-4872-A442-877429A712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66585E-2342-423E-9B34-4FBD2BBCD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Let’s do some math….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pPr marL="342900" indent="-342900">
              <a:buClr>
                <a:schemeClr val="tx1"/>
              </a:buClr>
            </a:pPr>
            <a:r>
              <a:rPr lang="en-US" dirty="0" smtClean="0"/>
              <a:t>Select one of the problems on the page and complete it.</a:t>
            </a:r>
          </a:p>
          <a:p>
            <a:pPr marL="342900" indent="-342900">
              <a:buClr>
                <a:schemeClr val="tx1"/>
              </a:buClr>
            </a:pPr>
            <a:endParaRPr lang="en-US" dirty="0" smtClean="0"/>
          </a:p>
          <a:p>
            <a:pPr marL="342900" indent="-342900">
              <a:spcAft>
                <a:spcPts val="600"/>
              </a:spcAft>
              <a:buClr>
                <a:schemeClr val="tx1"/>
              </a:buClr>
            </a:pPr>
            <a:r>
              <a:rPr lang="en-US" dirty="0" smtClean="0"/>
              <a:t>Once you have completed the problem consider:</a:t>
            </a:r>
          </a:p>
          <a:p>
            <a:pPr marL="1085850" lvl="3" indent="-342900">
              <a:spcAft>
                <a:spcPts val="600"/>
              </a:spcAft>
            </a:pPr>
            <a:r>
              <a:rPr lang="en-US" sz="2400" dirty="0" smtClean="0"/>
              <a:t>In what ways did you, or could you have, used proportional reasoning when solving the problem</a:t>
            </a:r>
          </a:p>
          <a:p>
            <a:pPr marL="1085850" lvl="3" indent="-342900">
              <a:spcAft>
                <a:spcPts val="600"/>
              </a:spcAft>
            </a:pPr>
            <a:r>
              <a:rPr lang="en-US" sz="2400" dirty="0" smtClean="0"/>
              <a:t>What big idea(s) might be addressed with the problem you chose?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Standing conversations….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6172200" cy="4221163"/>
          </a:xfrm>
        </p:spPr>
        <p:txBody>
          <a:bodyPr/>
          <a:lstStyle/>
          <a:p>
            <a:pPr marL="287338" indent="-273050">
              <a:spcAft>
                <a:spcPts val="1800"/>
              </a:spcAft>
              <a:buClr>
                <a:schemeClr val="tx1"/>
              </a:buClr>
            </a:pPr>
            <a:r>
              <a:rPr lang="en-US" dirty="0" smtClean="0"/>
              <a:t>Find someone in the room who completed the same problem as you.</a:t>
            </a:r>
          </a:p>
          <a:p>
            <a:pPr marL="287338" indent="-273050">
              <a:spcAft>
                <a:spcPts val="1800"/>
              </a:spcAft>
              <a:buClr>
                <a:schemeClr val="tx1"/>
              </a:buClr>
            </a:pPr>
            <a:r>
              <a:rPr lang="en-US" dirty="0" smtClean="0"/>
              <a:t>Have a conversation about what proportional reasoning was involved and which big idea(s) you think the problem might connect to.</a:t>
            </a:r>
            <a:endParaRPr lang="en-US" dirty="0"/>
          </a:p>
        </p:txBody>
      </p:sp>
      <p:pic>
        <p:nvPicPr>
          <p:cNvPr id="29700" name="Picture 4" descr="http://www.clker.com/cliparts/5/b/9/8/1194984513646717809chat_icon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114800"/>
            <a:ext cx="2549525" cy="254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Matching Expectations to Big Ideas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352800"/>
          </a:xfrm>
        </p:spPr>
        <p:txBody>
          <a:bodyPr>
            <a:normAutofit fontScale="92500" lnSpcReduction="20000"/>
          </a:bodyPr>
          <a:lstStyle/>
          <a:p>
            <a:pPr marL="395288" indent="-395288">
              <a:spcAft>
                <a:spcPts val="1200"/>
              </a:spcAft>
            </a:pPr>
            <a:r>
              <a:rPr lang="en-US" dirty="0" smtClean="0"/>
              <a:t>Choose one of the sets of expectations that you are familiar with</a:t>
            </a:r>
          </a:p>
          <a:p>
            <a:pPr marL="395288" indent="-395288">
              <a:spcAft>
                <a:spcPts val="1200"/>
              </a:spcAft>
            </a:pPr>
            <a:r>
              <a:rPr lang="en-US" dirty="0" smtClean="0"/>
              <a:t>Work as a team to determine which Big Idea each expectation connects to (try to narrow it down to one)</a:t>
            </a:r>
          </a:p>
          <a:p>
            <a:pPr marL="395288" indent="-395288">
              <a:spcAft>
                <a:spcPts val="1200"/>
              </a:spcAft>
            </a:pPr>
            <a:r>
              <a:rPr lang="en-US" dirty="0" smtClean="0"/>
              <a:t>Place each expectation on the chart paper with the Big Idea you connected it to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04800" y="4419600"/>
            <a:ext cx="1524000" cy="15240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MEL 3E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MBF 3C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981200" y="5257800"/>
            <a:ext cx="1524000" cy="15240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MEL 4E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MAP 4C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733800" y="4419600"/>
            <a:ext cx="1524000" cy="15240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MCT 4C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MHF 4U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410200" y="5029200"/>
            <a:ext cx="1600200" cy="16002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MCV 4U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MDM 4U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7162800" y="4267200"/>
            <a:ext cx="1524000" cy="15240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MCR 3U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MCF 3M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PSpresentation">
  <a:themeElements>
    <a:clrScheme name="CLIPS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PS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S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CAMPPP+PPT_blank+template</Template>
  <TotalTime>408</TotalTime>
  <Words>505</Words>
  <Application>Microsoft Office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CLIPSpresentation</vt:lpstr>
      <vt:lpstr>11&amp;12: Proportional Reasoning  Building to More Complex Relationships</vt:lpstr>
      <vt:lpstr>Welcome</vt:lpstr>
      <vt:lpstr>Beach Ball Introductions</vt:lpstr>
      <vt:lpstr>Session Goals</vt:lpstr>
      <vt:lpstr>Group Norms</vt:lpstr>
      <vt:lpstr>Where is proportional reasoning?</vt:lpstr>
      <vt:lpstr>Let’s do some math….</vt:lpstr>
      <vt:lpstr>Standing conversations….</vt:lpstr>
      <vt:lpstr>Matching Expectations to Big Ideas</vt:lpstr>
      <vt:lpstr>Gallery Walk</vt:lpstr>
      <vt:lpstr>Thoughts…</vt:lpstr>
      <vt:lpstr>Inside/Outside Circle</vt:lpstr>
      <vt:lpstr>Letters from Camppp</vt:lpstr>
    </vt:vector>
  </TitlesOfParts>
  <Company>District School Board of Niagara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Liisa Suurtamm</dc:creator>
  <cp:lastModifiedBy>Liisa Suurtamm</cp:lastModifiedBy>
  <cp:revision>43</cp:revision>
  <dcterms:created xsi:type="dcterms:W3CDTF">2010-08-07T12:59:04Z</dcterms:created>
  <dcterms:modified xsi:type="dcterms:W3CDTF">2010-08-08T14:47:02Z</dcterms:modified>
</cp:coreProperties>
</file>